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44" r:id="rId2"/>
    <p:sldId id="506" r:id="rId3"/>
    <p:sldId id="776" r:id="rId4"/>
    <p:sldId id="766" r:id="rId5"/>
    <p:sldId id="750" r:id="rId6"/>
    <p:sldId id="781" r:id="rId7"/>
    <p:sldId id="751" r:id="rId8"/>
    <p:sldId id="777" r:id="rId9"/>
    <p:sldId id="780" r:id="rId10"/>
    <p:sldId id="778" r:id="rId11"/>
    <p:sldId id="779" r:id="rId12"/>
    <p:sldId id="756" r:id="rId13"/>
    <p:sldId id="761" r:id="rId14"/>
    <p:sldId id="757" r:id="rId15"/>
    <p:sldId id="758" r:id="rId16"/>
    <p:sldId id="769" r:id="rId17"/>
    <p:sldId id="762" r:id="rId18"/>
    <p:sldId id="772" r:id="rId19"/>
    <p:sldId id="775" r:id="rId20"/>
    <p:sldId id="773" r:id="rId21"/>
    <p:sldId id="774" r:id="rId22"/>
    <p:sldId id="755" r:id="rId2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21"/>
    <a:srgbClr val="FF5050"/>
    <a:srgbClr val="206A33"/>
    <a:srgbClr val="0902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87327" autoAdjust="0"/>
  </p:normalViewPr>
  <p:slideViewPr>
    <p:cSldViewPr showGuides="1">
      <p:cViewPr>
        <p:scale>
          <a:sx n="70" d="100"/>
          <a:sy n="70" d="100"/>
        </p:scale>
        <p:origin x="-2730" y="-10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2014-2015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5632774890606582E-2"/>
                  <c:y val="5.57962164014515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830912492186184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всего имеют категорию</c:v>
                </c:pt>
                <c:pt idx="1">
                  <c:v>высшая категория</c:v>
                </c:pt>
                <c:pt idx="2">
                  <c:v>первая категория </c:v>
                </c:pt>
                <c:pt idx="3">
                  <c:v>вторая категория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68</c:v>
                </c:pt>
                <c:pt idx="1">
                  <c:v>17.899999999999999</c:v>
                </c:pt>
                <c:pt idx="2">
                  <c:v>49.2</c:v>
                </c:pt>
                <c:pt idx="3">
                  <c:v>0.9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2015-2016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478212429675659E-2"/>
                  <c:y val="5.57962164014515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492737476558587E-3"/>
                  <c:y val="5.57962164014515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всего имеют категорию</c:v>
                </c:pt>
                <c:pt idx="1">
                  <c:v>высшая категория</c:v>
                </c:pt>
                <c:pt idx="2">
                  <c:v>первая категория </c:v>
                </c:pt>
                <c:pt idx="3">
                  <c:v>вторая категория</c:v>
                </c:pt>
              </c:strCache>
            </c:strRef>
          </c:cat>
          <c:val>
            <c:numRef>
              <c:f>Лист1!$C$2:$C$5</c:f>
              <c:numCache>
                <c:formatCode>0.0</c:formatCode>
                <c:ptCount val="4"/>
                <c:pt idx="0">
                  <c:v>67</c:v>
                </c:pt>
                <c:pt idx="1">
                  <c:v>17.899999999999999</c:v>
                </c:pt>
                <c:pt idx="2">
                  <c:v>49.2</c:v>
                </c:pt>
                <c:pt idx="3" formatCode="General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2016-2017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6618249843723687E-2"/>
                  <c:y val="1.67388649204354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80186239842039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14003741404796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всего имеют категорию</c:v>
                </c:pt>
                <c:pt idx="1">
                  <c:v>высшая категория</c:v>
                </c:pt>
                <c:pt idx="2">
                  <c:v>первая категория </c:v>
                </c:pt>
                <c:pt idx="3">
                  <c:v>вторая категория</c:v>
                </c:pt>
              </c:strCache>
            </c:strRef>
          </c:cat>
          <c:val>
            <c:numRef>
              <c:f>Лист1!$D$2:$D$5</c:f>
              <c:numCache>
                <c:formatCode>0.0</c:formatCode>
                <c:ptCount val="4"/>
                <c:pt idx="0">
                  <c:v>66.5</c:v>
                </c:pt>
                <c:pt idx="1">
                  <c:v>17.3</c:v>
                </c:pt>
                <c:pt idx="2">
                  <c:v>49.2</c:v>
                </c:pt>
                <c:pt idx="3" formatCode="General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258496"/>
        <c:axId val="107925888"/>
      </c:barChart>
      <c:catAx>
        <c:axId val="1172584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07925888"/>
        <c:crosses val="autoZero"/>
        <c:auto val="1"/>
        <c:lblAlgn val="ctr"/>
        <c:lblOffset val="100"/>
        <c:noMultiLvlLbl val="0"/>
      </c:catAx>
      <c:valAx>
        <c:axId val="10792588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1725849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2014-2015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8529242758893137E-2"/>
                  <c:y val="2.63237749702769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9772845624809207E-3"/>
                  <c:y val="2.63237749702769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5678590026755732E-2"/>
                  <c:y val="1.05293027142921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  <c:pt idx="3">
                  <c:v>вторая категория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70</c:v>
                </c:pt>
                <c:pt idx="1">
                  <c:v>14</c:v>
                </c:pt>
                <c:pt idx="2">
                  <c:v>56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2015-2016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  <c:pt idx="3">
                  <c:v>вторая категория</c:v>
                </c:pt>
              </c:strCache>
            </c:strRef>
          </c:cat>
          <c:val>
            <c:numRef>
              <c:f>Лист1!$C$2:$C$5</c:f>
              <c:numCache>
                <c:formatCode>0.0</c:formatCode>
                <c:ptCount val="4"/>
                <c:pt idx="0">
                  <c:v>72.099999999999994</c:v>
                </c:pt>
                <c:pt idx="1">
                  <c:v>14</c:v>
                </c:pt>
                <c:pt idx="2">
                  <c:v>58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2016-2017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9.977284562480920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10391639282443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67859002675573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  <c:pt idx="3">
                  <c:v>вторая категория</c:v>
                </c:pt>
              </c:strCache>
            </c:strRef>
          </c:cat>
          <c:val>
            <c:numRef>
              <c:f>Лист1!$D$2:$D$5</c:f>
              <c:numCache>
                <c:formatCode>0.0</c:formatCode>
                <c:ptCount val="4"/>
                <c:pt idx="0">
                  <c:v>74.3</c:v>
                </c:pt>
                <c:pt idx="1">
                  <c:v>13.5</c:v>
                </c:pt>
                <c:pt idx="2">
                  <c:v>60.8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7905024"/>
        <c:axId val="107906560"/>
      </c:barChart>
      <c:catAx>
        <c:axId val="1079050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07906560"/>
        <c:crosses val="autoZero"/>
        <c:auto val="1"/>
        <c:lblAlgn val="ctr"/>
        <c:lblOffset val="100"/>
        <c:noMultiLvlLbl val="0"/>
      </c:catAx>
      <c:valAx>
        <c:axId val="107906560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0790502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место в рейтинге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4.7566980175930409E-3"/>
                  <c:y val="-1.9308004590483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2.2066290960552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585566005864347E-3"/>
                  <c:y val="-2.48245773306216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7.9278300293217346E-3"/>
                  <c:y val="-2.48245773306216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</c:strCache>
            </c:strRef>
          </c:cat>
          <c:val>
            <c:numRef>
              <c:f>Лист1!$B$2:$B$5</c:f>
              <c:numCache>
                <c:formatCode>0</c:formatCode>
                <c:ptCount val="4"/>
                <c:pt idx="0">
                  <c:v>26</c:v>
                </c:pt>
                <c:pt idx="1">
                  <c:v>15</c:v>
                </c:pt>
                <c:pt idx="2">
                  <c:v>4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4599168"/>
        <c:axId val="44600704"/>
        <c:axId val="0"/>
      </c:bar3DChart>
      <c:catAx>
        <c:axId val="445991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44600704"/>
        <c:crosses val="autoZero"/>
        <c:auto val="1"/>
        <c:lblAlgn val="ctr"/>
        <c:lblOffset val="100"/>
        <c:noMultiLvlLbl val="0"/>
      </c:catAx>
      <c:valAx>
        <c:axId val="446007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445991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739838988861309"/>
          <c:y val="0.35975738188976375"/>
          <c:w val="0.17529292066475957"/>
          <c:h val="0.3273599901574803"/>
        </c:manualLayout>
      </c:layout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рейтинг по наличию категорий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</c:strCache>
            </c:strRef>
          </c:cat>
          <c:val>
            <c:numRef>
              <c:f>Лист1!$B$2:$B$5</c:f>
              <c:numCache>
                <c:formatCode>0</c:formatCode>
                <c:ptCount val="4"/>
                <c:pt idx="0">
                  <c:v>26</c:v>
                </c:pt>
                <c:pt idx="1">
                  <c:v>15</c:v>
                </c:pt>
                <c:pt idx="2">
                  <c:v>4</c:v>
                </c:pt>
                <c:pt idx="3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рейтинг района по качеству образования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541046585673571E-2"/>
                  <c:y val="-6.249999999999971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1</a:t>
                    </a:r>
                    <a:r>
                      <a:rPr lang="ru-RU" smtClean="0"/>
                      <a:t>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17</c:v>
                </c:pt>
                <c:pt idx="1">
                  <c:v>15</c:v>
                </c:pt>
                <c:pt idx="2">
                  <c:v>7</c:v>
                </c:pt>
                <c:pt idx="3">
                  <c:v>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4749952"/>
        <c:axId val="44751488"/>
        <c:axId val="0"/>
      </c:bar3DChart>
      <c:catAx>
        <c:axId val="447499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44751488"/>
        <c:crosses val="autoZero"/>
        <c:auto val="1"/>
        <c:lblAlgn val="ctr"/>
        <c:lblOffset val="100"/>
        <c:noMultiLvlLbl val="0"/>
      </c:catAx>
      <c:valAx>
        <c:axId val="44751488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447499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739838988861309"/>
          <c:y val="0.30663238188976377"/>
          <c:w val="0.23260161011138697"/>
          <c:h val="0.56568996062992127"/>
        </c:manualLayout>
      </c:layout>
      <c:overlay val="0"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marL="0" algn="ctr" defTabSz="914400" rtl="0" eaLnBrk="1" fontAlgn="base" latinLnBrk="0" hangingPunct="1"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10502" custScaleY="91175" custLinFactNeighborX="13396" custLinFactNeighborY="-22794"/>
      <dgm:spPr/>
      <dgm:t>
        <a:bodyPr/>
        <a:lstStyle/>
        <a:p>
          <a:endParaRPr lang="ru-RU"/>
        </a:p>
      </dgm:t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 custLinFactX="152217" custLinFactNeighborX="200000" custLinFactNeighborY="-558"/>
      <dgm:spPr/>
    </dgm:pt>
    <dgm:pt modelId="{05846817-5CB4-4F1B-A803-138D83F8350D}" type="pres">
      <dgm:prSet presAssocID="{F5080D61-89B5-4F05-A04E-731398146675}" presName="textBox4a" presStyleLbl="revTx" presStyleIdx="0" presStyleCnt="4" custScaleX="156152" custScaleY="39263" custLinFactNeighborX="48093" custLinFactNeighborY="-18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 custLinFactX="100000" custLinFactNeighborX="163689" custLinFactNeighborY="5829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 custLinFactX="88799" custLinFactNeighborX="100000" custLinFactNeighborY="12571"/>
      <dgm:spPr/>
      <dgm:t>
        <a:bodyPr/>
        <a:lstStyle/>
        <a:p>
          <a:endParaRPr lang="ru-RU"/>
        </a:p>
      </dgm:t>
    </dgm:pt>
    <dgm:pt modelId="{8FCC2E5A-DE4A-47E7-8D94-231FA4E0FE7A}" type="pres">
      <dgm:prSet presAssocID="{C4F3D5BD-19A6-431E-9F1A-0F697B462129}" presName="textBox4c" presStyleLbl="revTx" presStyleIdx="2" presStyleCnt="4" custScaleX="179380" custScaleY="18828" custLinFactNeighborX="72213" custLinFactNeighborY="-22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 custScaleX="129884" custScaleY="141098" custLinFactX="200000" custLinFactNeighborX="276650" custLinFactNeighborY="-61622"/>
      <dgm:spPr/>
      <dgm:t>
        <a:bodyPr/>
        <a:lstStyle/>
        <a:p>
          <a:endParaRPr lang="ru-RU"/>
        </a:p>
      </dgm:t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6E595C-17AF-4CAE-A6E4-437B1BEBC370}" type="presOf" srcId="{44C0870B-B788-4202-924D-DC1B8BBB8EF3}" destId="{4C7C2C6E-0935-4800-9040-E1CBD884E9F4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C7A93E39-D2DA-4287-9B98-5D33DF638388}" type="presOf" srcId="{14ABC2B3-56D0-4CE2-8908-5B8F6BDD427D}" destId="{095F3FB7-B084-40A9-A874-25EBCDB9FF61}" srcOrd="0" destOrd="0" presId="urn:microsoft.com/office/officeart/2005/8/layout/arrow2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A410033E-7E04-47C7-AAB7-9B0905305AB8}" type="presOf" srcId="{C4F3D5BD-19A6-431E-9F1A-0F697B462129}" destId="{8FCC2E5A-DE4A-47E7-8D94-231FA4E0FE7A}" srcOrd="0" destOrd="0" presId="urn:microsoft.com/office/officeart/2005/8/layout/arrow2"/>
    <dgm:cxn modelId="{93BFEC53-85D7-44C1-81E4-B29DF76D6A20}" type="presOf" srcId="{4B89565E-5904-41F6-B13F-9BC08D5DEC86}" destId="{3A3E3121-0D35-45AB-8BA2-7BE3C752CF2F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6A347BC1-E0AC-4401-A536-8F6D0A5419D1}" type="presOf" srcId="{F5080D61-89B5-4F05-A04E-731398146675}" destId="{05846817-5CB4-4F1B-A803-138D83F8350D}" srcOrd="0" destOrd="0" presId="urn:microsoft.com/office/officeart/2005/8/layout/arrow2"/>
    <dgm:cxn modelId="{9A85D06D-07C2-4F81-ABBF-E3774590186C}" type="presParOf" srcId="{3A3E3121-0D35-45AB-8BA2-7BE3C752CF2F}" destId="{486C02DB-97F0-47E5-AE41-DC8D2C1A3A07}" srcOrd="0" destOrd="0" presId="urn:microsoft.com/office/officeart/2005/8/layout/arrow2"/>
    <dgm:cxn modelId="{B930EF77-00BB-435B-9257-93A2C98F436B}" type="presParOf" srcId="{3A3E3121-0D35-45AB-8BA2-7BE3C752CF2F}" destId="{3FB8D9BF-6390-4558-A771-FF27BC13679C}" srcOrd="1" destOrd="0" presId="urn:microsoft.com/office/officeart/2005/8/layout/arrow2"/>
    <dgm:cxn modelId="{515FB016-B19C-4E02-8110-3439C0A54B9C}" type="presParOf" srcId="{3FB8D9BF-6390-4558-A771-FF27BC13679C}" destId="{49AB1F06-67F9-4C9A-B494-2B434C7040BF}" srcOrd="0" destOrd="0" presId="urn:microsoft.com/office/officeart/2005/8/layout/arrow2"/>
    <dgm:cxn modelId="{A2833821-84B1-46C3-BB97-2C8B2C9FEC8C}" type="presParOf" srcId="{3FB8D9BF-6390-4558-A771-FF27BC13679C}" destId="{05846817-5CB4-4F1B-A803-138D83F8350D}" srcOrd="1" destOrd="0" presId="urn:microsoft.com/office/officeart/2005/8/layout/arrow2"/>
    <dgm:cxn modelId="{B09AD6F2-ABCF-43D1-830B-F21338603010}" type="presParOf" srcId="{3FB8D9BF-6390-4558-A771-FF27BC13679C}" destId="{8FBE2196-4E3B-451D-ABAB-8565D1C1428B}" srcOrd="2" destOrd="0" presId="urn:microsoft.com/office/officeart/2005/8/layout/arrow2"/>
    <dgm:cxn modelId="{86470E09-956F-4665-BE37-4A4F054D8EDA}" type="presParOf" srcId="{3FB8D9BF-6390-4558-A771-FF27BC13679C}" destId="{4C7C2C6E-0935-4800-9040-E1CBD884E9F4}" srcOrd="3" destOrd="0" presId="urn:microsoft.com/office/officeart/2005/8/layout/arrow2"/>
    <dgm:cxn modelId="{AFE46361-05AD-4883-B09D-12E4B07FC5C9}" type="presParOf" srcId="{3FB8D9BF-6390-4558-A771-FF27BC13679C}" destId="{E66DE684-9329-4FE3-985B-CB5A58EF6A51}" srcOrd="4" destOrd="0" presId="urn:microsoft.com/office/officeart/2005/8/layout/arrow2"/>
    <dgm:cxn modelId="{ECFF1BEE-E6E4-44DB-8BFC-07D58E0DC989}" type="presParOf" srcId="{3FB8D9BF-6390-4558-A771-FF27BC13679C}" destId="{8FCC2E5A-DE4A-47E7-8D94-231FA4E0FE7A}" srcOrd="5" destOrd="0" presId="urn:microsoft.com/office/officeart/2005/8/layout/arrow2"/>
    <dgm:cxn modelId="{76028BCC-60FC-4BD4-9EDC-A87A98A02FAF}" type="presParOf" srcId="{3FB8D9BF-6390-4558-A771-FF27BC13679C}" destId="{02C73BCB-6D48-4E49-8D7A-ED5ECA17C4CE}" srcOrd="6" destOrd="0" presId="urn:microsoft.com/office/officeart/2005/8/layout/arrow2"/>
    <dgm:cxn modelId="{CF832C73-5E40-4671-A791-9A1347D6026B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1866689" y="0"/>
          <a:ext cx="6953768" cy="3585963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2483769" y="2837039"/>
          <a:ext cx="144736" cy="1447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2261750" y="3024336"/>
          <a:ext cx="1680326" cy="367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93" tIns="0" rIns="0" bIns="0" numCol="1" spcCol="1270" anchor="t" anchorCtr="0">
          <a:noAutofit/>
        </a:bodyPr>
        <a:lstStyle/>
        <a:p>
          <a:pPr lvl="0" algn="ctr" defTabSz="7112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sp:txBody>
      <dsp:txXfrm>
        <a:off x="2261750" y="3024336"/>
        <a:ext cx="1680326" cy="367528"/>
      </dsp:txXfrm>
    </dsp:sp>
    <dsp:sp modelId="{8FBE2196-4E3B-451D-ABAB-8565D1C1428B}">
      <dsp:nvSpPr>
        <dsp:cNvPr id="0" name=""/>
        <dsp:cNvSpPr/>
      </dsp:nvSpPr>
      <dsp:spPr>
        <a:xfrm>
          <a:off x="3660323" y="1937691"/>
          <a:ext cx="251715" cy="251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3122435" y="2048876"/>
          <a:ext cx="1321506" cy="1797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79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3122435" y="2048876"/>
        <a:ext cx="1321506" cy="1797406"/>
      </dsp:txXfrm>
    </dsp:sp>
    <dsp:sp modelId="{E66DE684-9329-4FE3-985B-CB5A58EF6A51}">
      <dsp:nvSpPr>
        <dsp:cNvPr id="0" name=""/>
        <dsp:cNvSpPr/>
      </dsp:nvSpPr>
      <dsp:spPr>
        <a:xfrm>
          <a:off x="4932040" y="1290819"/>
          <a:ext cx="333523" cy="3335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4898907" y="1856181"/>
          <a:ext cx="2370518" cy="457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727" tIns="0" rIns="0" bIns="0" numCol="1" spcCol="1270" anchor="t" anchorCtr="0">
          <a:noAutofit/>
        </a:bodyPr>
        <a:lstStyle/>
        <a:p>
          <a:pPr marL="0" lvl="0" algn="ctr" defTabSz="914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4898907" y="1856181"/>
        <a:ext cx="2370518" cy="457638"/>
      </dsp:txXfrm>
    </dsp:sp>
    <dsp:sp modelId="{02C73BCB-6D48-4E49-8D7A-ED5ECA17C4CE}">
      <dsp:nvSpPr>
        <dsp:cNvPr id="0" name=""/>
        <dsp:cNvSpPr/>
      </dsp:nvSpPr>
      <dsp:spPr>
        <a:xfrm>
          <a:off x="7787434" y="435748"/>
          <a:ext cx="580315" cy="6304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5660871" y="934857"/>
          <a:ext cx="1321506" cy="2820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747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5660871" y="934857"/>
        <a:ext cx="1321506" cy="28200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6" tIns="45473" rIns="90946" bIns="454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0946" tIns="45473" rIns="90946" bIns="4547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143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0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53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1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2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4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9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40D98-67B8-4E26-A627-D95E4CF8B836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2.jpe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2.jpeg"/><Relationship Id="rId7" Type="http://schemas.openxmlformats.org/officeDocument/2006/relationships/diagramData" Target="../diagrams/data1.xml"/><Relationship Id="rId12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microsoft.com/office/2007/relationships/diagramDrawing" Target="../diagrams/drawing1.xml"/><Relationship Id="rId5" Type="http://schemas.openxmlformats.org/officeDocument/2006/relationships/image" Target="../media/image6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1.jpeg"/><Relationship Id="rId9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jpeg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_____Microsoft_Excel3.xlsx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png"/><Relationship Id="rId9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jpeg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_____Microsoft_Excel_97-20031.xls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png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6" name="Рисунок 15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3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067944" y="4437112"/>
            <a:ext cx="4989458" cy="1703735"/>
          </a:xfrm>
        </p:spPr>
        <p:txBody>
          <a:bodyPr>
            <a:noAutofit/>
          </a:bodyPr>
          <a:lstStyle/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87104" y="4244511"/>
            <a:ext cx="444939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359532" y="2132856"/>
            <a:ext cx="9145016" cy="178010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Заседание экспертной комиссии аттестационной комиссии</a:t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 Министерства образования и науки Республики Татарстан </a:t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ru-RU" sz="3200" b="1" dirty="0" smtClean="0">
                <a:solidFill>
                  <a:schemeClr val="tx2"/>
                </a:solidFill>
              </a:rPr>
              <a:t>по </a:t>
            </a:r>
            <a:r>
              <a:rPr lang="ru-RU" sz="3200" b="1" dirty="0" err="1" smtClean="0">
                <a:solidFill>
                  <a:schemeClr val="tx2"/>
                </a:solidFill>
              </a:rPr>
              <a:t>Чистопольскому</a:t>
            </a:r>
            <a:r>
              <a:rPr lang="ru-RU" sz="3200" b="1" dirty="0" smtClean="0">
                <a:solidFill>
                  <a:schemeClr val="tx2"/>
                </a:solidFill>
              </a:rPr>
              <a:t> муниципальному району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386704" y="5249416"/>
            <a:ext cx="6400800" cy="600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 smtClean="0"/>
              <a:t>1 декабря 2017 года</a:t>
            </a:r>
            <a:endParaRPr lang="ru-RU" sz="2800" b="1" dirty="0"/>
          </a:p>
        </p:txBody>
      </p:sp>
      <p:pic>
        <p:nvPicPr>
          <p:cNvPr id="11" name="Picture 2" descr="http://ts3.mm.bing.net/th?id=HN.608039443891357479&amp;w=121&amp;h=149&amp;c=7&amp;rs=1&amp;url=http%3a%2f%2fwww.heraldicum.ru%2frussia%2fsubjects%2ftowns%2fchistop.htm&amp;pid=1.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071538" cy="114296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071539" y="0"/>
            <a:ext cx="80724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ЧИСТОПОЛЬСКИЙ МУНИЦИПАЛЬНЫЙ РАЙОН  РТ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3" name="Рисунок 14" descr="flag_RT.gif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7" y="357166"/>
            <a:ext cx="8001023" cy="26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latin typeface="Franklin Gothic Demi" pitchFamily="34" charset="0"/>
              </a:rPr>
              <a:t>Управление образования </a:t>
            </a:r>
            <a:endParaRPr lang="ru-RU" sz="1800" b="1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latin typeface="Franklin Gothic Demi" pitchFamily="34" charset="0"/>
            </a:endParaRPr>
          </a:p>
          <a:p>
            <a:pPr algn="ctr"/>
            <a:r>
              <a:rPr lang="ru-RU" sz="18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latin typeface="Franklin Gothic Demi" pitchFamily="34" charset="0"/>
              </a:rPr>
              <a:t>Исполнительного </a:t>
            </a:r>
            <a:r>
              <a:rPr lang="ru-RU" sz="18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3086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16632"/>
              <a:ext cx="879943" cy="847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1668895" y="116632"/>
            <a:ext cx="7452320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Сопоставительный анализ результатов рейтинга по аттестации и рейтинга муниципального района по показателям оценки качества образования</a:t>
            </a:r>
            <a:endParaRPr lang="ru-RU" sz="2300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4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39565675"/>
              </p:ext>
            </p:extLst>
          </p:nvPr>
        </p:nvGraphicFramePr>
        <p:xfrm>
          <a:off x="1151365" y="1397000"/>
          <a:ext cx="7534634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34874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IMG_0509"/>
          <p:cNvPicPr>
            <a:picLocks/>
          </p:cNvPicPr>
          <p:nvPr/>
        </p:nvPicPr>
        <p:blipFill>
          <a:blip r:embed="rId2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0" y="6000768"/>
            <a:ext cx="3714744" cy="85723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7" name="Рисунок 6" descr="IMG_0509"/>
          <p:cNvPicPr/>
          <p:nvPr/>
        </p:nvPicPr>
        <p:blipFill>
          <a:blip r:embed="rId3" cstate="print">
            <a:lum bright="74000"/>
          </a:blip>
          <a:srcRect l="66109" t="22853" b="40165"/>
          <a:stretch>
            <a:fillRect/>
          </a:stretch>
        </p:blipFill>
        <p:spPr bwMode="auto">
          <a:xfrm>
            <a:off x="5493938" y="6000768"/>
            <a:ext cx="1886374" cy="85723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8" name="Рисунок 7" descr="IMG_0509"/>
          <p:cNvPicPr/>
          <p:nvPr/>
        </p:nvPicPr>
        <p:blipFill>
          <a:blip r:embed="rId2" cstate="print">
            <a:lum bright="81000"/>
          </a:blip>
          <a:srcRect l="66109" t="22853" b="40165"/>
          <a:stretch>
            <a:fillRect/>
          </a:stretch>
        </p:blipFill>
        <p:spPr bwMode="auto">
          <a:xfrm>
            <a:off x="7143768" y="6000768"/>
            <a:ext cx="2000232" cy="85723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9" name="Рисунок 8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3571868" y="6000768"/>
            <a:ext cx="2008244" cy="85723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sp>
        <p:nvSpPr>
          <p:cNvPr id="10" name="TextBox 9"/>
          <p:cNvSpPr txBox="1"/>
          <p:nvPr/>
        </p:nvSpPr>
        <p:spPr>
          <a:xfrm>
            <a:off x="2843808" y="6106218"/>
            <a:ext cx="57413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Franklin Gothic Demi" pitchFamily="34" charset="0"/>
              </a:rPr>
              <a:t>Управление образования Исполнительного комитета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РТ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Franklin Gothic Dem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389017"/>
            <a:ext cx="84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Сопоставительный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анализ результатов рейтинга по аттестации, т.е. наличия квалификационных категорий педагогических работников и рейтинга 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 показателям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оценки качества образования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699827"/>
              </p:ext>
            </p:extLst>
          </p:nvPr>
        </p:nvGraphicFramePr>
        <p:xfrm>
          <a:off x="251520" y="476672"/>
          <a:ext cx="8640959" cy="53285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8676"/>
                <a:gridCol w="4421963"/>
                <a:gridCol w="2880320"/>
              </a:tblGrid>
              <a:tr h="23705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Место в рейтинге муниципальных  образований по наличию  высшей и первой квалификационной </a:t>
                      </a: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категории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Место района в  рейтинге «За высокое качество образования»</a:t>
                      </a:r>
                      <a:endParaRPr lang="ru-RU" dirty="0"/>
                    </a:p>
                  </a:txBody>
                  <a:tcPr anchor="ctr"/>
                </a:tc>
              </a:tr>
              <a:tr h="73951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2013-2014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26 место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15 место</a:t>
                      </a:r>
                      <a:endParaRPr lang="ru-RU" b="1" dirty="0"/>
                    </a:p>
                  </a:txBody>
                  <a:tcPr/>
                </a:tc>
              </a:tr>
              <a:tr h="73951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2014-2015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15 место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13 место</a:t>
                      </a:r>
                      <a:endParaRPr lang="ru-RU" sz="2400" b="1" dirty="0"/>
                    </a:p>
                  </a:txBody>
                  <a:tcPr/>
                </a:tc>
              </a:tr>
              <a:tr h="73951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2015-2016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 место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7 место</a:t>
                      </a:r>
                      <a:endParaRPr lang="ru-RU" sz="2400" b="1" dirty="0"/>
                    </a:p>
                  </a:txBody>
                  <a:tcPr/>
                </a:tc>
              </a:tr>
              <a:tr h="73951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2016-2017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4 место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24 место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432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8112"/>
            <a:ext cx="957763" cy="82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857356" y="285728"/>
            <a:ext cx="6893152" cy="906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3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Цифровые данные о педагогических работниках, планирующих аттестоваться в октябре 2017 года</a:t>
            </a:r>
            <a:endParaRPr lang="en-US" sz="2300" b="1" dirty="0" smtClean="0">
              <a:solidFill>
                <a:schemeClr val="tx2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419300"/>
              </p:ext>
            </p:extLst>
          </p:nvPr>
        </p:nvGraphicFramePr>
        <p:xfrm>
          <a:off x="496253" y="1202098"/>
          <a:ext cx="8396227" cy="4747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7114"/>
                <a:gridCol w="3119113"/>
              </a:tblGrid>
              <a:tr h="1045643">
                <a:tc>
                  <a:txBody>
                    <a:bodyPr/>
                    <a:lstStyle/>
                    <a:p>
                      <a:r>
                        <a:rPr lang="ru-RU" dirty="0" smtClean="0"/>
                        <a:t>Типы и виды образовательных организаций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 работников, планирующих аттестацию (чел.)</a:t>
                      </a:r>
                      <a:endParaRPr lang="ru-RU" dirty="0"/>
                    </a:p>
                  </a:txBody>
                  <a:tcPr/>
                </a:tc>
              </a:tr>
              <a:tr h="42406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общеобразовательным учреждениям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128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195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 учителя-предметники, обучающиеся которых сдают ЕГЭ, ЕРЭ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406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дошкольного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406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дополнительного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195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профессионального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406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Методисты Управления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1373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224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821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1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16632"/>
              <a:ext cx="879943" cy="847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" t="17639" r="3794" b="10993"/>
          <a:stretch/>
        </p:blipFill>
        <p:spPr bwMode="auto">
          <a:xfrm>
            <a:off x="179513" y="1656634"/>
            <a:ext cx="7009288" cy="4208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733" y="116632"/>
            <a:ext cx="8390166" cy="1152129"/>
          </a:xfrm>
        </p:spPr>
        <p:txBody>
          <a:bodyPr anchor="ctr">
            <a:normAutofit fontScale="90000"/>
          </a:bodyPr>
          <a:lstStyle/>
          <a:p>
            <a:pPr defTabSz="914400" eaLnBrk="0" hangingPunct="0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КОМПЬЮТЕРНОЕ ТЕСТИРОВАНИЕ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ПОРТАЛЕ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edu.tatar.ru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ыноска 1 (граница и черта) 8"/>
          <p:cNvSpPr/>
          <p:nvPr/>
        </p:nvSpPr>
        <p:spPr>
          <a:xfrm>
            <a:off x="5652120" y="1324764"/>
            <a:ext cx="3222819" cy="1080120"/>
          </a:xfrm>
          <a:prstGeom prst="accentBorderCallout1">
            <a:avLst>
              <a:gd name="adj1" fmla="val 14708"/>
              <a:gd name="adj2" fmla="val -4396"/>
              <a:gd name="adj3" fmla="val 82958"/>
              <a:gd name="adj4" fmla="val -128683"/>
            </a:avLst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Компьютерное тестирование педагогических работников -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через личный кабинет педагога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71186" y="4280228"/>
            <a:ext cx="33728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1200" b="1" dirty="0" smtClean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95250">
              <a:buClr>
                <a:srgbClr val="0070C0"/>
              </a:buClr>
            </a:pPr>
            <a:r>
              <a:rPr lang="ru-RU" sz="21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в 2017 году</a:t>
            </a: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 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прошли тестирование  </a:t>
            </a: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224 </a:t>
            </a: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педагога</a:t>
            </a:r>
            <a:endParaRPr lang="ru-RU" sz="2100" b="1" dirty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ru-RU" sz="2100" b="1" dirty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6021288"/>
            <a:ext cx="5040560" cy="8367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33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52" y="101182"/>
            <a:ext cx="804748" cy="87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971600" y="77519"/>
            <a:ext cx="8118152" cy="1313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3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Цифровые данные о педагогических работниках, планирующих аттестоваться и прошедших тестирование в октябре 2017 года</a:t>
            </a:r>
            <a:endParaRPr lang="en-US" sz="2300" b="1" dirty="0" smtClean="0">
              <a:solidFill>
                <a:schemeClr val="tx2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274892"/>
              </p:ext>
            </p:extLst>
          </p:nvPr>
        </p:nvGraphicFramePr>
        <p:xfrm>
          <a:off x="251520" y="1484784"/>
          <a:ext cx="8712968" cy="4369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9121"/>
                <a:gridCol w="999111"/>
                <a:gridCol w="1080120"/>
                <a:gridCol w="1080120"/>
                <a:gridCol w="1080120"/>
                <a:gridCol w="1080120"/>
                <a:gridCol w="1152128"/>
                <a:gridCol w="1152128"/>
              </a:tblGrid>
              <a:tr h="310351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 работников, планирующих аттестацию (чел.)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на первую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на высшую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Прошли тестирование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успешно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количество и % не справившихся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Средний балл тестирования на высшую </a:t>
                      </a:r>
                      <a:r>
                        <a:rPr lang="ru-RU" sz="1600" dirty="0" smtClean="0"/>
                        <a:t>категорию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Средний балл тестирования на первую </a:t>
                      </a:r>
                      <a:r>
                        <a:rPr lang="ru-RU" sz="1600" dirty="0" smtClean="0"/>
                        <a:t>категорию</a:t>
                      </a:r>
                      <a:endParaRPr lang="ru-RU" sz="1600" dirty="0"/>
                    </a:p>
                  </a:txBody>
                  <a:tcPr/>
                </a:tc>
              </a:tr>
              <a:tr h="1265917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224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197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224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211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13/5,8%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86,7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87,95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221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15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52" y="152236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028179"/>
              </p:ext>
            </p:extLst>
          </p:nvPr>
        </p:nvGraphicFramePr>
        <p:xfrm>
          <a:off x="496252" y="404664"/>
          <a:ext cx="8468236" cy="54562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5788"/>
                <a:gridCol w="2088232"/>
                <a:gridCol w="1097392"/>
                <a:gridCol w="846824"/>
              </a:tblGrid>
              <a:tr h="1106649">
                <a:tc>
                  <a:txBody>
                    <a:bodyPr/>
                    <a:lstStyle/>
                    <a:p>
                      <a:r>
                        <a:rPr lang="ru-RU" dirty="0" smtClean="0"/>
                        <a:t>Типы и виды образовательных организаций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 работников, планирующих аттестацию (чел.)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 сдали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Итого </a:t>
                      </a:r>
                      <a:endParaRPr lang="ru-RU" dirty="0"/>
                    </a:p>
                  </a:txBody>
                  <a:tcPr/>
                </a:tc>
              </a:tr>
              <a:tr h="44880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общеобразовательным учреждениям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128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-8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128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465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 учителя-предметники, обучающиеся которых сдают ЕГЭ, ЕРЭ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880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дошкольного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-2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465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дополнительного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465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профессионального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-2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880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Методисты Управления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9548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224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13/5,8%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224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257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80413" y="0"/>
            <a:ext cx="1063866" cy="6894271"/>
            <a:chOff x="32641" y="0"/>
            <a:chExt cx="140364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641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434" y="116018"/>
              <a:ext cx="950062" cy="716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180528" y="5849888"/>
            <a:ext cx="5216788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4" name="Рисунок 3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246983"/>
              </p:ext>
            </p:extLst>
          </p:nvPr>
        </p:nvGraphicFramePr>
        <p:xfrm>
          <a:off x="251520" y="1692218"/>
          <a:ext cx="8568953" cy="4528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751"/>
                <a:gridCol w="1163648"/>
                <a:gridCol w="1429100"/>
                <a:gridCol w="1423454"/>
              </a:tblGrid>
              <a:tr h="93642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	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5618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	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577461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музыкальный руководитель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6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577461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старший</a:t>
                      </a:r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воспитатель</a:t>
                      </a:r>
                    </a:p>
                    <a:p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инструктор по физической культуре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</a:p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</a:p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</a:p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832387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учитель-логопед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учитель-дефектолог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</a:p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</a:p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</a:p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919310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  <a:p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539553" y="-92721"/>
            <a:ext cx="813690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/>
          </a:p>
          <a:p>
            <a:r>
              <a:rPr lang="ru-RU" sz="2400" b="1" dirty="0"/>
              <a:t>На первую категорию- </a:t>
            </a:r>
            <a:r>
              <a:rPr lang="ru-RU" sz="2400" b="1" dirty="0" smtClean="0"/>
              <a:t>197 человек, </a:t>
            </a:r>
          </a:p>
          <a:p>
            <a:r>
              <a:rPr lang="ru-RU" sz="2400" b="1" dirty="0" smtClean="0"/>
              <a:t>из них 4 директора, аттестуются как предметники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3453" y="1230553"/>
            <a:ext cx="70489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педагогические работники </a:t>
            </a:r>
            <a:r>
              <a:rPr lang="ru-RU" sz="2400" b="1" dirty="0" smtClean="0"/>
              <a:t>ДОУ- первая категория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8068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30765" y="0"/>
            <a:ext cx="1403648" cy="6858000"/>
            <a:chOff x="-25583" y="0"/>
            <a:chExt cx="140364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77" y="43454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125961"/>
              </p:ext>
            </p:extLst>
          </p:nvPr>
        </p:nvGraphicFramePr>
        <p:xfrm>
          <a:off x="163962" y="835311"/>
          <a:ext cx="8872534" cy="5906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054"/>
                <a:gridCol w="1944216"/>
                <a:gridCol w="1080120"/>
                <a:gridCol w="1296144"/>
              </a:tblGrid>
              <a:tr h="4487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404785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2000" b="1" dirty="0"/>
                    </a:p>
                  </a:txBody>
                  <a:tcPr/>
                </a:tc>
              </a:tr>
              <a:tr h="404785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учитель-дефектолог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404785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педагог-организатор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404785">
                <a:tc>
                  <a:txBody>
                    <a:bodyPr/>
                    <a:lstStyle/>
                    <a:p>
                      <a:r>
                        <a:rPr lang="ru-RU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пдо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502795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преподаватель-организатор ОБЖ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404785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404785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педагог-психолог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542746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мастер</a:t>
                      </a:r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производственного обучения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404785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404785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методист УО	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1173454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ОБЩИЙ ИТОГ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121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197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</a:rPr>
                        <a:t>31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79097" y="-249545"/>
            <a:ext cx="822568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/>
          </a:p>
          <a:p>
            <a:pPr algn="ctr"/>
            <a:r>
              <a:rPr lang="ru-RU" sz="2400" b="1" dirty="0" smtClean="0"/>
              <a:t>Педагогические работники </a:t>
            </a:r>
          </a:p>
          <a:p>
            <a:pPr algn="ctr"/>
            <a:r>
              <a:rPr lang="ru-RU" sz="2400" b="1" dirty="0" smtClean="0"/>
              <a:t>МБОУ, СПО, МБУ ДО, ГОУ-первая категория</a:t>
            </a:r>
          </a:p>
        </p:txBody>
      </p:sp>
    </p:spTree>
    <p:extLst>
      <p:ext uri="{BB962C8B-B14F-4D97-AF65-F5344CB8AC3E}">
        <p14:creationId xmlns:p14="http://schemas.microsoft.com/office/powerpoint/2010/main" val="202947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80413" y="0"/>
            <a:ext cx="1063866" cy="6894271"/>
            <a:chOff x="32641" y="0"/>
            <a:chExt cx="140364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641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434" y="116018"/>
              <a:ext cx="950062" cy="716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180528" y="5849888"/>
            <a:ext cx="5216788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4" name="Рисунок 3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7473709"/>
              </p:ext>
            </p:extLst>
          </p:nvPr>
        </p:nvGraphicFramePr>
        <p:xfrm>
          <a:off x="251520" y="1916833"/>
          <a:ext cx="8640961" cy="4344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4536"/>
                <a:gridCol w="1152128"/>
                <a:gridCol w="1228881"/>
                <a:gridCol w="1435416"/>
              </a:tblGrid>
              <a:tr h="12849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	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11980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старший воспитатель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музыкальный руководитель	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800" b="1" dirty="0"/>
                    </a:p>
                  </a:txBody>
                  <a:tcPr/>
                </a:tc>
              </a:tr>
              <a:tr h="1261462"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  <a:p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83453" y="116632"/>
            <a:ext cx="789300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На высшую категорию – </a:t>
            </a:r>
            <a:r>
              <a:rPr lang="ru-RU" sz="3200" b="1" dirty="0" smtClean="0"/>
              <a:t>27 человек</a:t>
            </a:r>
          </a:p>
          <a:p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999720"/>
            <a:ext cx="70489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педагогические работники </a:t>
            </a:r>
            <a:r>
              <a:rPr lang="ru-RU" sz="2400" b="1" dirty="0" smtClean="0"/>
              <a:t>ДОУ- высшая категория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1993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5583" y="120448"/>
            <a:ext cx="1285215" cy="6737552"/>
            <a:chOff x="-25583" y="0"/>
            <a:chExt cx="180511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3754329"/>
              </p:ext>
            </p:extLst>
          </p:nvPr>
        </p:nvGraphicFramePr>
        <p:xfrm>
          <a:off x="107504" y="1196751"/>
          <a:ext cx="8928993" cy="51125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65533"/>
                <a:gridCol w="1171171"/>
                <a:gridCol w="1224136"/>
                <a:gridCol w="1368153"/>
              </a:tblGrid>
              <a:tr h="49020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676421"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3200" b="1" dirty="0"/>
                    </a:p>
                  </a:txBody>
                  <a:tcPr/>
                </a:tc>
              </a:tr>
              <a:tr h="855522"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педагог-психолог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1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1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3200" b="1" dirty="0"/>
                    </a:p>
                  </a:txBody>
                  <a:tcPr/>
                </a:tc>
              </a:tr>
              <a:tr h="1678970"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</a:t>
                      </a:r>
                    </a:p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мастер производственного</a:t>
                      </a:r>
                      <a:r>
                        <a:rPr lang="ru-RU" sz="32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обучения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4</a:t>
                      </a:r>
                    </a:p>
                    <a:p>
                      <a:endParaRPr lang="ru-RU" sz="3200" b="1" dirty="0" smtClean="0"/>
                    </a:p>
                    <a:p>
                      <a:r>
                        <a:rPr lang="ru-RU" sz="3200" b="1" dirty="0" smtClean="0"/>
                        <a:t>1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0</a:t>
                      </a:r>
                    </a:p>
                    <a:p>
                      <a:endParaRPr lang="ru-RU" sz="3200" b="1" dirty="0" smtClean="0"/>
                    </a:p>
                    <a:p>
                      <a:r>
                        <a:rPr lang="ru-RU" sz="3200" b="1" dirty="0" smtClean="0"/>
                        <a:t>1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0</a:t>
                      </a:r>
                    </a:p>
                    <a:p>
                      <a:endParaRPr lang="ru-RU" sz="3200" b="1" dirty="0" smtClean="0"/>
                    </a:p>
                    <a:p>
                      <a:r>
                        <a:rPr lang="ru-RU" sz="3200" b="1" dirty="0" smtClean="0"/>
                        <a:t>0</a:t>
                      </a:r>
                      <a:endParaRPr lang="ru-RU" sz="3200" b="1" dirty="0"/>
                    </a:p>
                  </a:txBody>
                  <a:tcPr/>
                </a:tc>
              </a:tr>
              <a:tr h="654272"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57183">
                <a:tc>
                  <a:txBody>
                    <a:bodyPr/>
                    <a:lstStyle/>
                    <a:p>
                      <a:r>
                        <a:rPr lang="ru-RU" sz="40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ОБЩИЙ</a:t>
                      </a:r>
                      <a:r>
                        <a:rPr lang="ru-RU" sz="4000" b="1" kern="1200" baseline="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40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ИТОГ</a:t>
                      </a:r>
                      <a:endParaRPr lang="ru-RU" sz="4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  <a:endParaRPr lang="ru-RU" sz="4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4/15</a:t>
                      </a:r>
                      <a:endParaRPr lang="ru-RU" sz="4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0/0</a:t>
                      </a:r>
                      <a:endParaRPr lang="ru-RU" sz="4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7504" y="120448"/>
            <a:ext cx="91450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П</a:t>
            </a:r>
            <a:r>
              <a:rPr lang="ru-RU" sz="2400" b="1" dirty="0" smtClean="0"/>
              <a:t>едагогические работники </a:t>
            </a:r>
          </a:p>
          <a:p>
            <a:pPr algn="ctr"/>
            <a:r>
              <a:rPr lang="ru-RU" sz="2400" b="1" dirty="0" smtClean="0"/>
              <a:t>МБОУ</a:t>
            </a:r>
            <a:r>
              <a:rPr lang="ru-RU" sz="2400" b="1" dirty="0"/>
              <a:t>, СПО, МБУ ДО, </a:t>
            </a:r>
            <a:r>
              <a:rPr lang="ru-RU" sz="2400" b="1" dirty="0" smtClean="0"/>
              <a:t>ГОУ- высшая категория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3654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grpSp>
        <p:nvGrpSpPr>
          <p:cNvPr id="3" name="Группа 2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6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06" y="1543473"/>
            <a:ext cx="4085130" cy="2755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1" y="267230"/>
            <a:ext cx="89448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</a:p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  <a:endParaRPr lang="ru-RU" sz="28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4220787398"/>
              </p:ext>
            </p:extLst>
          </p:nvPr>
        </p:nvGraphicFramePr>
        <p:xfrm>
          <a:off x="-28142" y="2398576"/>
          <a:ext cx="9001156" cy="3933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773445" y="4713566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Образовательная организация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29520" y="399577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РТ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19613" y="165114"/>
            <a:ext cx="68931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Педагогическая аттестация </a:t>
            </a:r>
          </a:p>
          <a:p>
            <a:pPr algn="ctr"/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портале </a:t>
            </a:r>
            <a:r>
              <a:rPr lang="en-US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edu.tatar.ru</a:t>
            </a:r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</a:t>
            </a:r>
            <a:endParaRPr lang="ru-RU" sz="3200" dirty="0">
              <a:solidFill>
                <a:srgbClr val="09025E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272050" y="3262672"/>
            <a:ext cx="421058" cy="3810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6246340" y="3841884"/>
            <a:ext cx="1357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Эксперты</a:t>
            </a:r>
          </a:p>
        </p:txBody>
      </p:sp>
      <p:pic>
        <p:nvPicPr>
          <p:cNvPr id="17" name="Содержимое 3" descr="IMG_0509"/>
          <p:cNvPicPr>
            <a:picLocks/>
          </p:cNvPicPr>
          <p:nvPr/>
        </p:nvPicPr>
        <p:blipFill>
          <a:blip r:embed="rId12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8" name="Прямоугольник 17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7968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80413" y="0"/>
            <a:ext cx="1063866" cy="6894271"/>
            <a:chOff x="32641" y="0"/>
            <a:chExt cx="140364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641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434" y="116018"/>
              <a:ext cx="950062" cy="716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180528" y="5849888"/>
            <a:ext cx="5216788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4" name="Рисунок 3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528212"/>
              </p:ext>
            </p:extLst>
          </p:nvPr>
        </p:nvGraphicFramePr>
        <p:xfrm>
          <a:off x="251520" y="2153882"/>
          <a:ext cx="8640960" cy="4203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1009"/>
                <a:gridCol w="1173426"/>
                <a:gridCol w="1441109"/>
                <a:gridCol w="1435416"/>
              </a:tblGrid>
              <a:tr h="8382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	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5029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	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51693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музыкальный руководитель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7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51693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старший</a:t>
                      </a:r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воспитатель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745147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учитель-логопед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учитель-дефектолог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инструктор по физической культуре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</a:t>
                      </a:r>
                    </a:p>
                    <a:p>
                      <a:r>
                        <a:rPr lang="ru-RU" sz="2000" b="1" dirty="0" smtClean="0"/>
                        <a:t>1</a:t>
                      </a:r>
                    </a:p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</a:p>
                    <a:p>
                      <a:r>
                        <a:rPr lang="ru-RU" sz="2000" b="1" dirty="0" smtClean="0"/>
                        <a:t>0</a:t>
                      </a:r>
                    </a:p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</a:p>
                    <a:p>
                      <a:r>
                        <a:rPr lang="ru-RU" sz="2000" b="1" dirty="0" smtClean="0"/>
                        <a:t>0</a:t>
                      </a:r>
                    </a:p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816113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  <a:p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83453" y="116632"/>
            <a:ext cx="8275181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На первую </a:t>
            </a:r>
            <a:r>
              <a:rPr lang="ru-RU" sz="2400" b="1" dirty="0" smtClean="0"/>
              <a:t>категорию - </a:t>
            </a:r>
            <a:r>
              <a:rPr lang="ru-RU" sz="2400" b="1" dirty="0" smtClean="0">
                <a:solidFill>
                  <a:srgbClr val="FF0000"/>
                </a:solidFill>
              </a:rPr>
              <a:t>197 </a:t>
            </a:r>
            <a:r>
              <a:rPr lang="ru-RU" sz="2400" b="1" dirty="0">
                <a:solidFill>
                  <a:srgbClr val="FF0000"/>
                </a:solidFill>
              </a:rPr>
              <a:t>человек</a:t>
            </a:r>
            <a:r>
              <a:rPr lang="ru-RU" sz="2400" b="1" dirty="0"/>
              <a:t>, из них </a:t>
            </a:r>
            <a:r>
              <a:rPr lang="ru-RU" sz="2400" b="1" dirty="0" smtClean="0"/>
              <a:t>4 директора, </a:t>
            </a:r>
            <a:r>
              <a:rPr lang="ru-RU" sz="2400" b="1" dirty="0"/>
              <a:t>аттестуются как </a:t>
            </a:r>
            <a:r>
              <a:rPr lang="ru-RU" sz="2400" b="1" dirty="0" smtClean="0"/>
              <a:t>предметники</a:t>
            </a:r>
          </a:p>
          <a:p>
            <a:r>
              <a:rPr lang="ru-RU" sz="2400" b="1" dirty="0" smtClean="0"/>
              <a:t>На высшую категорию - </a:t>
            </a:r>
            <a:r>
              <a:rPr lang="ru-RU" sz="2400" b="1" dirty="0" smtClean="0">
                <a:solidFill>
                  <a:srgbClr val="FF0000"/>
                </a:solidFill>
              </a:rPr>
              <a:t>27 человек</a:t>
            </a:r>
          </a:p>
          <a:p>
            <a:r>
              <a:rPr lang="ru-RU" sz="2400" b="1" dirty="0" smtClean="0"/>
              <a:t>ВСЕГО</a:t>
            </a:r>
            <a:r>
              <a:rPr lang="ru-RU" sz="2400" b="1" dirty="0" smtClean="0">
                <a:solidFill>
                  <a:srgbClr val="FF0000"/>
                </a:solidFill>
              </a:rPr>
              <a:t>                                - 224 человека</a:t>
            </a:r>
            <a:endParaRPr lang="ru-RU" sz="2400" dirty="0">
              <a:solidFill>
                <a:srgbClr val="FF0000"/>
              </a:solidFill>
            </a:endParaRPr>
          </a:p>
          <a:p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91680" y="1618848"/>
            <a:ext cx="53557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Педагогические </a:t>
            </a:r>
            <a:r>
              <a:rPr lang="ru-RU" sz="2400" b="1" dirty="0"/>
              <a:t>работники </a:t>
            </a:r>
            <a:r>
              <a:rPr lang="ru-RU" sz="2400" b="1" dirty="0" smtClean="0"/>
              <a:t>ДОУ - всего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6826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508692"/>
              </p:ext>
            </p:extLst>
          </p:nvPr>
        </p:nvGraphicFramePr>
        <p:xfrm>
          <a:off x="251520" y="764704"/>
          <a:ext cx="8712968" cy="6016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1296144"/>
                <a:gridCol w="1512168"/>
                <a:gridCol w="1584176"/>
              </a:tblGrid>
              <a:tr h="4641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учитель-дефектолог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педагог-организатор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пдо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преподаватель-организатор ОБЖ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педагог-психолог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687617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мастер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производственного обучения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186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методист УО	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3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2206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141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20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91155">
                <a:tc>
                  <a:txBody>
                    <a:bodyPr/>
                    <a:lstStyle/>
                    <a:p>
                      <a:r>
                        <a:rPr lang="ru-RU" sz="36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ОБЩИЙ</a:t>
                      </a:r>
                      <a:r>
                        <a:rPr lang="ru-RU" sz="3600" b="1" kern="1200" baseline="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36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ИТОГ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224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20/9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5/2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7504" y="0"/>
            <a:ext cx="91450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П</a:t>
            </a:r>
            <a:r>
              <a:rPr lang="ru-RU" sz="2400" b="1" dirty="0" smtClean="0"/>
              <a:t>едагогические работники </a:t>
            </a:r>
          </a:p>
          <a:p>
            <a:pPr algn="ctr"/>
            <a:r>
              <a:rPr lang="ru-RU" sz="2400" b="1" dirty="0" smtClean="0"/>
              <a:t>МБОУ</a:t>
            </a:r>
            <a:r>
              <a:rPr lang="ru-RU" sz="2400" b="1" dirty="0"/>
              <a:t>, СПО, МБУ ДО, </a:t>
            </a:r>
            <a:r>
              <a:rPr lang="ru-RU" sz="2400" b="1" dirty="0" smtClean="0"/>
              <a:t>ГОУ- всего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5511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5583" y="0"/>
            <a:ext cx="1933287" cy="6858000"/>
            <a:chOff x="-25583" y="0"/>
            <a:chExt cx="1933287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188640"/>
              <a:ext cx="864096" cy="7758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Прямоугольник 1"/>
          <p:cNvSpPr/>
          <p:nvPr/>
        </p:nvSpPr>
        <p:spPr>
          <a:xfrm>
            <a:off x="1115616" y="2204864"/>
            <a:ext cx="6942307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6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Успешной работы!</a:t>
            </a:r>
            <a:endParaRPr lang="ru-RU" sz="6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4" name="Рисунок 3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09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1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44" y="13811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7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90914" y="138112"/>
            <a:ext cx="78437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Качественные показатели </a:t>
            </a:r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профессионального роста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педагогических </a:t>
            </a:r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работников </a:t>
            </a:r>
            <a:r>
              <a:rPr lang="ru-RU" altLang="ru-RU" sz="28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РТ </a:t>
            </a:r>
            <a:endParaRPr lang="ru-RU" altLang="ru-RU" sz="2800" b="1" i="1" dirty="0">
              <a:solidFill>
                <a:srgbClr val="00206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3</a:t>
            </a:fld>
            <a:endParaRPr lang="ru-RU" dirty="0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260505629"/>
              </p:ext>
            </p:extLst>
          </p:nvPr>
        </p:nvGraphicFramePr>
        <p:xfrm>
          <a:off x="467544" y="1268760"/>
          <a:ext cx="8424936" cy="4552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077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1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3" y="29778"/>
            <a:ext cx="792087" cy="84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47563" y="82366"/>
            <a:ext cx="84964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Качественные показатели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профессионального роста </a:t>
            </a:r>
            <a:endParaRPr lang="ru-RU" altLang="ru-RU" sz="2000" b="1" dirty="0" smtClean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/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педагогических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работников </a:t>
            </a:r>
            <a:r>
              <a:rPr lang="ru-RU" alt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Чистопольского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муниципального района</a:t>
            </a:r>
            <a:endParaRPr lang="ru-RU" altLang="ru-RU" sz="20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10" name="Содержимое 3" descr="IMG_0509"/>
          <p:cNvPicPr>
            <a:picLocks/>
          </p:cNvPicPr>
          <p:nvPr/>
        </p:nvPicPr>
        <p:blipFill>
          <a:blip r:embed="rId5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946688627"/>
              </p:ext>
            </p:extLst>
          </p:nvPr>
        </p:nvGraphicFramePr>
        <p:xfrm>
          <a:off x="179512" y="980728"/>
          <a:ext cx="891024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65063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16632"/>
              <a:ext cx="879943" cy="1008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2051720" y="299120"/>
            <a:ext cx="6343340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sz="23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Наличие высшей квалификационной категории</a:t>
            </a:r>
          </a:p>
        </p:txBody>
      </p:sp>
      <p:graphicFrame>
        <p:nvGraphicFramePr>
          <p:cNvPr id="6147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270415"/>
              </p:ext>
            </p:extLst>
          </p:nvPr>
        </p:nvGraphicFramePr>
        <p:xfrm>
          <a:off x="539552" y="1282700"/>
          <a:ext cx="8411578" cy="451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" name="Лист" r:id="rId6" imgW="8183961" imgH="5730254" progId="Excel.Sheet.12">
                  <p:embed/>
                </p:oleObj>
              </mc:Choice>
              <mc:Fallback>
                <p:oleObj name="Лист" r:id="rId6" imgW="8183961" imgH="5730254" progId="Excel.Sheet.12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282700"/>
                        <a:ext cx="8411578" cy="45148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Содержимое 3" descr="IMG_0509"/>
          <p:cNvPicPr>
            <a:picLocks/>
          </p:cNvPicPr>
          <p:nvPr/>
        </p:nvPicPr>
        <p:blipFill>
          <a:blip r:embed="rId8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9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98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16632"/>
              <a:ext cx="879943" cy="1008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375522" y="116632"/>
            <a:ext cx="874846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Рейтинг муниципальных </a:t>
            </a:r>
            <a:r>
              <a:rPr lang="ru-RU" sz="2400" b="1" dirty="0" smtClean="0">
                <a:solidFill>
                  <a:schemeClr val="tx2"/>
                </a:solidFill>
              </a:rPr>
              <a:t>образований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>
                <a:solidFill>
                  <a:schemeClr val="tx2"/>
                </a:solidFill>
              </a:rPr>
              <a:t>по наличию высшей </a:t>
            </a:r>
            <a:r>
              <a:rPr lang="ru-RU" sz="2400" b="1" dirty="0" smtClean="0">
                <a:solidFill>
                  <a:schemeClr val="tx2"/>
                </a:solidFill>
              </a:rPr>
              <a:t>квалификационной категории-30 место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47628"/>
            <a:ext cx="8843626" cy="5793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073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102586" y="-6071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16632"/>
              <a:ext cx="879943" cy="847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1907704" y="260648"/>
            <a:ext cx="7021984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3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Наличие первой квалификационной категории</a:t>
            </a:r>
            <a:endParaRPr lang="ru-RU" sz="2300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</p:txBody>
      </p:sp>
      <p:graphicFrame>
        <p:nvGraphicFramePr>
          <p:cNvPr id="7171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7381875"/>
              </p:ext>
            </p:extLst>
          </p:nvPr>
        </p:nvGraphicFramePr>
        <p:xfrm>
          <a:off x="467544" y="964494"/>
          <a:ext cx="8462144" cy="48124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5" name="Лист" r:id="rId6" imgW="8153319" imgH="5181674" progId="Excel.Sheet.8">
                  <p:embed/>
                </p:oleObj>
              </mc:Choice>
              <mc:Fallback>
                <p:oleObj name="Лист" r:id="rId6" imgW="8153319" imgH="5181674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964494"/>
                        <a:ext cx="8462144" cy="481241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Содержимое 3" descr="IMG_0509"/>
          <p:cNvPicPr>
            <a:picLocks/>
          </p:cNvPicPr>
          <p:nvPr/>
        </p:nvPicPr>
        <p:blipFill>
          <a:blip r:embed="rId8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9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42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16632"/>
              <a:ext cx="879943" cy="847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1668895" y="116632"/>
            <a:ext cx="7452320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Место в рейтинге муниципальных образований по наличию высшей и первой квалификационной категории</a:t>
            </a:r>
            <a:endParaRPr lang="ru-RU" sz="2300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4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819588652"/>
              </p:ext>
            </p:extLst>
          </p:nvPr>
        </p:nvGraphicFramePr>
        <p:xfrm>
          <a:off x="913803" y="1270794"/>
          <a:ext cx="8009758" cy="4604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53476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16632"/>
              <a:ext cx="879943" cy="847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2963"/>
            <a:ext cx="8951130" cy="5330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1680" y="116632"/>
            <a:ext cx="6984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Рейтинг муниципальных образований в 2016-2017 учебном году</a:t>
            </a:r>
          </a:p>
          <a:p>
            <a:pPr algn="ctr"/>
            <a:r>
              <a:rPr lang="ru-RU" b="1" dirty="0">
                <a:solidFill>
                  <a:schemeClr val="tx2"/>
                </a:solidFill>
              </a:rPr>
              <a:t>по наличию первой и высшей квалификационных категорий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24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19435</TotalTime>
  <Words>910</Words>
  <Application>Microsoft Office PowerPoint</Application>
  <PresentationFormat>Экран (4:3)</PresentationFormat>
  <Paragraphs>442</Paragraphs>
  <Slides>22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Тема Office</vt:lpstr>
      <vt:lpstr>Лист</vt:lpstr>
      <vt:lpstr>Заседание экспертной комиссии аттестационной комиссии  Министерства образования и науки Республики Татарстан  по Чистопольскому муниципальному району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КОМПЬЮТЕРНОЕ ТЕСТИРОВАНИЕ НА ПОРТАЛЕ edu.tatar.ru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завуч</cp:lastModifiedBy>
  <cp:revision>1003</cp:revision>
  <cp:lastPrinted>2017-11-27T12:29:00Z</cp:lastPrinted>
  <dcterms:created xsi:type="dcterms:W3CDTF">2013-02-06T07:02:31Z</dcterms:created>
  <dcterms:modified xsi:type="dcterms:W3CDTF">2019-04-03T08:35:47Z</dcterms:modified>
</cp:coreProperties>
</file>